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0" r:id="rId3"/>
    <p:sldId id="257" r:id="rId4"/>
    <p:sldId id="367" r:id="rId5"/>
    <p:sldId id="368" r:id="rId6"/>
    <p:sldId id="394" r:id="rId7"/>
    <p:sldId id="395" r:id="rId8"/>
    <p:sldId id="373" r:id="rId9"/>
    <p:sldId id="389" r:id="rId10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965"/>
    <a:srgbClr val="E51B1C"/>
    <a:srgbClr val="4251A4"/>
    <a:srgbClr val="51BD5B"/>
    <a:srgbClr val="1C325A"/>
    <a:srgbClr val="E0E0E0"/>
    <a:srgbClr val="53585F"/>
    <a:srgbClr val="AE9044"/>
    <a:srgbClr val="BC9F55"/>
    <a:srgbClr val="AA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51DC4A3-C053-4EDB-917A-84557C59F0D5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r>
              <a:rPr lang="fr-FR"/>
              <a:t>Présentation BSL Engie Janv.2016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40DC655-6CA7-44A3-AAC1-64F304A7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65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836213C-B23D-4D43-8642-651A16FEEFE1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r>
              <a:rPr lang="fr-FR"/>
              <a:t>Présentation BSL Engie Janv.2016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74FE6E6-AE5C-4040-BDC0-265D9B517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739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BSL Engie Janv.2016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FE6E6-AE5C-4040-BDC0-265D9B5170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5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3BA6-57EE-4DDB-9AA4-EB9408D68C96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8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7856-0363-4812-832A-673D14B03531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5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40F5-2E4F-4978-B7B9-68AC10F7D68F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8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E9BA-6301-447C-93C9-3DFEBC8A43A5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B95-BF20-48D9-9273-194E275AA9B8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1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927A-8F2A-41E8-B784-10649E2C55B6}" type="datetime1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7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3F93-79A4-4AC4-82A5-B5B550536C6C}" type="datetime1">
              <a:rPr lang="fr-FR" smtClean="0"/>
              <a:t>10/01/2018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9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A2-B727-4070-AFC3-A3D1A4B928E1}" type="datetime1">
              <a:rPr lang="fr-FR" smtClean="0"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4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DC7-F880-495E-8359-D1126DF6E742}" type="datetime1">
              <a:rPr lang="fr-FR" smtClean="0"/>
              <a:t>10/01/2018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7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E543-1E57-4EB9-AE1E-13AF812C6552}" type="datetime1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41B0-632E-4DF5-BD0D-560A7E56263D}" type="datetime1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3A72-AADE-4EF4-9711-C9DBB564BAA8}" type="datetime1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650549" y="5073065"/>
            <a:ext cx="844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rgbClr val="4251A4"/>
                </a:solidFill>
                <a:latin typeface="Alexis Bold Italic" pitchFamily="2" charset="0"/>
                <a:ea typeface="Roboto" panose="02000000000000000000" pitchFamily="2" charset="0"/>
                <a:cs typeface="Roboto" panose="02000000000000000000" pitchFamily="2" charset="0"/>
              </a:rPr>
              <a:t>Votre partenaire sécurité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50564" y="5616709"/>
            <a:ext cx="704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ea typeface="Roboto" panose="02000000000000000000" pitchFamily="2" charset="0"/>
                <a:cs typeface="Roboto" panose="02000000000000000000" pitchFamily="2" charset="0"/>
              </a:rPr>
              <a:t>Une expertise avérée pour des prestations de qualité supérieure</a:t>
            </a:r>
          </a:p>
        </p:txBody>
      </p:sp>
      <p:pic>
        <p:nvPicPr>
          <p:cNvPr id="3" name="Image 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9AD4029F-D65C-4F04-BDC3-FC6DCFD9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-3041" y="5058085"/>
            <a:ext cx="3653590" cy="927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91BB40-F3F3-4A6B-965A-55DF145E5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b="20475"/>
          <a:stretch/>
        </p:blipFill>
        <p:spPr>
          <a:xfrm>
            <a:off x="-3041" y="0"/>
            <a:ext cx="12195041" cy="4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7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cs typeface="Lucida Sans Unicode" panose="020B0602030504020204" pitchFamily="34" charset="0"/>
              </a:rPr>
              <a:t>Votre partenaire sécurité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F1B2B-47E1-43A5-9695-9FE0A75E74E9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52BFC55E-4A09-44AD-8510-9782C8FD9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24639" y="362897"/>
            <a:ext cx="1711355" cy="434658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746135" y="797555"/>
            <a:ext cx="804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Présentation du MAC APS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6AB9D5-AE88-42DB-9E8F-F521DEAE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389" y="1464203"/>
            <a:ext cx="51054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711355" y="886389"/>
            <a:ext cx="1025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251A4"/>
                </a:solidFill>
                <a:latin typeface="Alexis Bold Italic" pitchFamily="2" charset="0"/>
              </a:rPr>
              <a:t>L’agent de prévention et de sécurité</a:t>
            </a:r>
          </a:p>
          <a:p>
            <a:r>
              <a:rPr lang="fr-FR" sz="2400" dirty="0">
                <a:solidFill>
                  <a:srgbClr val="4251A4"/>
                </a:solidFill>
                <a:latin typeface="Alexis Bold Italic" pitchFamily="2" charset="0"/>
              </a:rPr>
              <a:t>Peut occuper 2 fonctions</a:t>
            </a:r>
            <a:endParaRPr lang="fr-FR" sz="2400" dirty="0">
              <a:solidFill>
                <a:srgbClr val="FF0000"/>
              </a:solidFill>
              <a:latin typeface="Alexis Bold Italic" pitchFamily="2" charset="0"/>
            </a:endParaRPr>
          </a:p>
        </p:txBody>
      </p:sp>
      <p:pic>
        <p:nvPicPr>
          <p:cNvPr id="9" name="Image 8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ACE1BB58-7449-4D81-9CEB-BD27B77BE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201A622-403D-43C0-912F-3BD5F814A724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cs typeface="Lucida Sans Unicode" panose="020B0602030504020204" pitchFamily="34" charset="0"/>
              </a:rPr>
              <a:t>Votre partenaire sécurité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7990DC-F66C-4890-B602-E398B6AA0CBF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251A4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230DEC-DCA0-405F-8535-2CBC1B8AD8A7}"/>
              </a:ext>
            </a:extLst>
          </p:cNvPr>
          <p:cNvSpPr txBox="1"/>
          <p:nvPr/>
        </p:nvSpPr>
        <p:spPr>
          <a:xfrm>
            <a:off x="1868311" y="2432756"/>
            <a:ext cx="476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1 Surveillance humaine ou gardiennage</a:t>
            </a:r>
          </a:p>
          <a:p>
            <a:pPr marL="285750" indent="-285750">
              <a:buFontTx/>
              <a:buChar char="-"/>
            </a:pPr>
            <a:r>
              <a:rPr lang="fr-FR" dirty="0"/>
              <a:t>2 Surveillance par des systèmes électroniques</a:t>
            </a:r>
          </a:p>
        </p:txBody>
      </p:sp>
      <p:pic>
        <p:nvPicPr>
          <p:cNvPr id="2050" name="Picture 2" descr="Résultat de recherche d'images pour &quot;surveillance humaine ou électronique&quot;">
            <a:extLst>
              <a:ext uri="{FF2B5EF4-FFF2-40B4-BE49-F238E27FC236}">
                <a16:creationId xmlns:a16="http://schemas.microsoft.com/office/drawing/2014/main" id="{BD34C871-B803-42A6-AC24-2081E38E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299"/>
            <a:ext cx="1219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0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00343" y="913958"/>
            <a:ext cx="814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Tous les 5 ans, il doit renouveler sa carte professionnelle</a:t>
            </a:r>
            <a:endParaRPr lang="fr-FR" sz="2800" dirty="0">
              <a:solidFill>
                <a:srgbClr val="4D1965"/>
              </a:solidFill>
              <a:latin typeface="Alexis Bold Italic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C21C8AB-217A-478F-9075-FE932A05FEF8}"/>
              </a:ext>
            </a:extLst>
          </p:cNvPr>
          <p:cNvSpPr txBox="1"/>
          <p:nvPr/>
        </p:nvSpPr>
        <p:spPr>
          <a:xfrm>
            <a:off x="2037644" y="3042356"/>
            <a:ext cx="393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Auprès de qui ?         </a:t>
            </a:r>
            <a:r>
              <a:rPr lang="fr-FR" sz="3600" b="1" dirty="0">
                <a:solidFill>
                  <a:srgbClr val="4D1965"/>
                </a:solidFill>
              </a:rPr>
              <a:t>LE CNAPS</a:t>
            </a:r>
            <a:endParaRPr lang="fr-FR" b="1" dirty="0">
              <a:solidFill>
                <a:srgbClr val="4D1965"/>
              </a:solidFill>
            </a:endParaRPr>
          </a:p>
        </p:txBody>
      </p:sp>
      <p:pic>
        <p:nvPicPr>
          <p:cNvPr id="3074" name="Picture 2" descr="Résultat de recherche d'images pour &quot;CNAPS&quot;">
            <a:extLst>
              <a:ext uri="{FF2B5EF4-FFF2-40B4-BE49-F238E27FC236}">
                <a16:creationId xmlns:a16="http://schemas.microsoft.com/office/drawing/2014/main" id="{A1CABFFB-9A68-469B-9E77-B38458AB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92" y="1564624"/>
            <a:ext cx="2470031" cy="50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1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11355" y="242201"/>
            <a:ext cx="701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Alexis Bold Italic" pitchFamily="2" charset="0"/>
              </a:rPr>
              <a:t>M</a:t>
            </a:r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aintien et d’</a:t>
            </a:r>
            <a:r>
              <a:rPr lang="fr-FR" sz="5400" dirty="0">
                <a:solidFill>
                  <a:srgbClr val="FF0000"/>
                </a:solidFill>
                <a:latin typeface="Alexis Bold Italic" pitchFamily="2" charset="0"/>
              </a:rPr>
              <a:t>a</a:t>
            </a:r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ctualisation des </a:t>
            </a:r>
            <a:r>
              <a:rPr lang="fr-FR" sz="5400" dirty="0">
                <a:solidFill>
                  <a:srgbClr val="FF0000"/>
                </a:solidFill>
                <a:latin typeface="Alexis Bold Italic" pitchFamily="2" charset="0"/>
              </a:rPr>
              <a:t>c</a:t>
            </a:r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ompétences</a:t>
            </a:r>
            <a:endParaRPr lang="fr-FR" sz="2800" dirty="0">
              <a:solidFill>
                <a:srgbClr val="4D1965"/>
              </a:solidFill>
              <a:latin typeface="Alexis Bold Italic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Merriweather" panose="02060503050406030704" pitchFamily="18" charset="0"/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66D3CF-93B4-4B0A-A4DC-365CF2D3B95C}"/>
              </a:ext>
            </a:extLst>
          </p:cNvPr>
          <p:cNvSpPr/>
          <p:nvPr/>
        </p:nvSpPr>
        <p:spPr>
          <a:xfrm>
            <a:off x="0" y="2238727"/>
            <a:ext cx="12192000" cy="4093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personne, homme, intérieur, tenant&#10;&#10;Description générée avec un niveau de confiance très élevé">
            <a:extLst>
              <a:ext uri="{FF2B5EF4-FFF2-40B4-BE49-F238E27FC236}">
                <a16:creationId xmlns:a16="http://schemas.microsoft.com/office/drawing/2014/main" id="{E12266F4-A343-45B9-B3FB-CFEA02276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/>
          <a:stretch/>
        </p:blipFill>
        <p:spPr>
          <a:xfrm>
            <a:off x="0" y="2238727"/>
            <a:ext cx="4764078" cy="4106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0A9B7F-44B1-455D-9C09-EE24C07E4729}"/>
              </a:ext>
            </a:extLst>
          </p:cNvPr>
          <p:cNvSpPr/>
          <p:nvPr/>
        </p:nvSpPr>
        <p:spPr>
          <a:xfrm>
            <a:off x="5311423" y="3099964"/>
            <a:ext cx="57054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4D1965"/>
                </a:solidFill>
              </a:rPr>
              <a:t>Un stage de Maintien et d’Actualisation des Compétences mentionné à l’article R. 625-8 est nécessaire pour le renouvellement de la carte professionnelle.</a:t>
            </a:r>
          </a:p>
        </p:txBody>
      </p:sp>
    </p:spTree>
    <p:extLst>
      <p:ext uri="{BB962C8B-B14F-4D97-AF65-F5344CB8AC3E}">
        <p14:creationId xmlns:p14="http://schemas.microsoft.com/office/powerpoint/2010/main" val="35412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11355" y="883026"/>
            <a:ext cx="701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Pour renouveler la première activité</a:t>
            </a:r>
            <a:endParaRPr lang="fr-FR" sz="2800" dirty="0">
              <a:solidFill>
                <a:srgbClr val="4D1965"/>
              </a:solidFill>
              <a:latin typeface="Alexis Bold Italic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Merriweather" panose="02060503050406030704" pitchFamily="18" charset="0"/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66D3CF-93B4-4B0A-A4DC-365CF2D3B95C}"/>
              </a:ext>
            </a:extLst>
          </p:cNvPr>
          <p:cNvSpPr/>
          <p:nvPr/>
        </p:nvSpPr>
        <p:spPr>
          <a:xfrm>
            <a:off x="0" y="2238727"/>
            <a:ext cx="12192000" cy="409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0A9B7F-44B1-455D-9C09-EE24C07E4729}"/>
              </a:ext>
            </a:extLst>
          </p:cNvPr>
          <p:cNvSpPr/>
          <p:nvPr/>
        </p:nvSpPr>
        <p:spPr>
          <a:xfrm>
            <a:off x="4905022" y="3361930"/>
            <a:ext cx="441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Surveillance Humaine ou Gardiennage</a:t>
            </a:r>
          </a:p>
          <a:p>
            <a:r>
              <a:rPr lang="fr-FR" sz="2000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Formation de 31h00</a:t>
            </a:r>
          </a:p>
          <a:p>
            <a:endParaRPr lang="fr-FR" sz="1600" b="1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1: Secourisme</a:t>
            </a: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2 : Cadre juridique</a:t>
            </a: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3 : Compétences opérationnelles générales</a:t>
            </a: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4 : Prévention des risques terroristes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2EE7F-FF6E-4B9B-B8E0-FCB68C2D3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5"/>
          <a:stretch/>
        </p:blipFill>
        <p:spPr>
          <a:xfrm>
            <a:off x="6756" y="2238727"/>
            <a:ext cx="6206037" cy="40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11355" y="883026"/>
            <a:ext cx="701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251A4"/>
                </a:solidFill>
                <a:latin typeface="Alexis Bold Italic" pitchFamily="2" charset="0"/>
              </a:rPr>
              <a:t>Pour renouveler la seconde activité</a:t>
            </a:r>
            <a:endParaRPr lang="fr-FR" sz="2800" dirty="0">
              <a:solidFill>
                <a:srgbClr val="4D1965"/>
              </a:solidFill>
              <a:latin typeface="Alexis Bold Italic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Merriweather" panose="02060503050406030704" pitchFamily="18" charset="0"/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66D3CF-93B4-4B0A-A4DC-365CF2D3B95C}"/>
              </a:ext>
            </a:extLst>
          </p:cNvPr>
          <p:cNvSpPr/>
          <p:nvPr/>
        </p:nvSpPr>
        <p:spPr>
          <a:xfrm>
            <a:off x="0" y="2238727"/>
            <a:ext cx="12192000" cy="409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0A9B7F-44B1-455D-9C09-EE24C07E4729}"/>
              </a:ext>
            </a:extLst>
          </p:cNvPr>
          <p:cNvSpPr/>
          <p:nvPr/>
        </p:nvSpPr>
        <p:spPr>
          <a:xfrm>
            <a:off x="4905022" y="3361930"/>
            <a:ext cx="44139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Surveillance par des systèmes électroniques de sécurité</a:t>
            </a:r>
          </a:p>
          <a:p>
            <a:r>
              <a:rPr lang="fr-FR" sz="2000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Formation de 21h00,</a:t>
            </a:r>
          </a:p>
          <a:p>
            <a:endParaRPr lang="fr-FR" sz="1600" b="1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1 : Cadre juridique</a:t>
            </a: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2 : Cadre professionnel</a:t>
            </a:r>
          </a:p>
          <a:p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UV 3 : Module technique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2EE7F-FF6E-4B9B-B8E0-FCB68C2D3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5"/>
          <a:stretch/>
        </p:blipFill>
        <p:spPr>
          <a:xfrm>
            <a:off x="6756" y="2238727"/>
            <a:ext cx="6206037" cy="40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53200" y="861237"/>
            <a:ext cx="1039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251A4"/>
                </a:solidFill>
                <a:latin typeface="Alexis Bold Italic" pitchFamily="2" charset="0"/>
              </a:rPr>
              <a:t>Mac </a:t>
            </a:r>
            <a:r>
              <a:rPr lang="fr-FR" sz="2000" dirty="0" err="1">
                <a:solidFill>
                  <a:srgbClr val="4251A4"/>
                </a:solidFill>
                <a:latin typeface="Alexis Bold Italic" pitchFamily="2" charset="0"/>
              </a:rPr>
              <a:t>aps</a:t>
            </a:r>
            <a:r>
              <a:rPr lang="fr-FR" sz="2000" dirty="0">
                <a:solidFill>
                  <a:srgbClr val="4251A4"/>
                </a:solidFill>
                <a:latin typeface="Alexis Bold Italic" pitchFamily="2" charset="0"/>
              </a:rPr>
              <a:t> complet</a:t>
            </a:r>
            <a:endParaRPr lang="fr-FR" sz="2000" dirty="0">
              <a:solidFill>
                <a:srgbClr val="4D1965"/>
              </a:solidFill>
              <a:latin typeface="Alexis Bold Italic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Merriweather" panose="02060503050406030704" pitchFamily="18" charset="0"/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06B54D-7A1B-4966-B3B8-19F58BEBA5A2}"/>
              </a:ext>
            </a:extLst>
          </p:cNvPr>
          <p:cNvSpPr/>
          <p:nvPr/>
        </p:nvSpPr>
        <p:spPr>
          <a:xfrm>
            <a:off x="0" y="2782812"/>
            <a:ext cx="12192000" cy="3375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0F3A8E-5D91-49B8-82AB-D3B4F013A577}"/>
              </a:ext>
            </a:extLst>
          </p:cNvPr>
          <p:cNvSpPr txBox="1"/>
          <p:nvPr/>
        </p:nvSpPr>
        <p:spPr>
          <a:xfrm>
            <a:off x="5994401" y="3504931"/>
            <a:ext cx="4301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12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fr-FR" sz="12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buClr>
                <a:srgbClr val="71186E"/>
              </a:buClr>
            </a:pPr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Pour renouveler sa carte professionnelle et garder les 2 activités de l’APS.</a:t>
            </a:r>
          </a:p>
          <a:p>
            <a:pPr algn="r">
              <a:buClr>
                <a:srgbClr val="71186E"/>
              </a:buClr>
            </a:pPr>
            <a:endParaRPr lang="fr-FR" sz="1600" b="1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buClr>
                <a:srgbClr val="71186E"/>
              </a:buClr>
            </a:pPr>
            <a:r>
              <a:rPr lang="fr-FR" sz="16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Il faut donc passer une formation de 52h00 ou 45h00 (si le SST est valide).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7360F-F733-4AE8-9916-0FD7E94E3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r="5798"/>
          <a:stretch/>
        </p:blipFill>
        <p:spPr>
          <a:xfrm>
            <a:off x="0" y="2782813"/>
            <a:ext cx="4722725" cy="33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AE5FC6-5743-476F-8C98-4B7CF62FE25A}"/>
              </a:ext>
            </a:extLst>
          </p:cNvPr>
          <p:cNvSpPr/>
          <p:nvPr/>
        </p:nvSpPr>
        <p:spPr>
          <a:xfrm>
            <a:off x="0" y="0"/>
            <a:ext cx="1711355" cy="6858000"/>
          </a:xfrm>
          <a:prstGeom prst="rect">
            <a:avLst/>
          </a:prstGeom>
          <a:solidFill>
            <a:srgbClr val="42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046" y="846682"/>
            <a:ext cx="745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251A4"/>
                </a:solidFill>
                <a:latin typeface="Alexis Expanded Italic" pitchFamily="2" charset="0"/>
              </a:rPr>
              <a:t>distri</a:t>
            </a:r>
            <a:r>
              <a:rPr lang="fr-FR" sz="2800" dirty="0">
                <a:solidFill>
                  <a:srgbClr val="FF0000"/>
                </a:solidFill>
                <a:latin typeface="Alexis Expanded Italic" pitchFamily="2" charset="0"/>
              </a:rPr>
              <a:t>securite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214D5F-AB2E-4C08-9D5E-B6F018A5B046}"/>
              </a:ext>
            </a:extLst>
          </p:cNvPr>
          <p:cNvSpPr txBox="1"/>
          <p:nvPr/>
        </p:nvSpPr>
        <p:spPr>
          <a:xfrm>
            <a:off x="7790492" y="526208"/>
            <a:ext cx="2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Merriweather" panose="02060503050406030704" pitchFamily="18" charset="0"/>
                <a:cs typeface="Lucida Sans Unicode" panose="020B0602030504020204" pitchFamily="34" charset="0"/>
              </a:rPr>
              <a:t>Votre partenaire sécurité</a:t>
            </a:r>
          </a:p>
        </p:txBody>
      </p:sp>
      <p:pic>
        <p:nvPicPr>
          <p:cNvPr id="13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7103F56-F719-4432-A517-1EB4AD4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697"/>
          <a:stretch/>
        </p:blipFill>
        <p:spPr>
          <a:xfrm>
            <a:off x="10339545" y="426579"/>
            <a:ext cx="1711355" cy="4346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06B54D-7A1B-4966-B3B8-19F58BEBA5A2}"/>
              </a:ext>
            </a:extLst>
          </p:cNvPr>
          <p:cNvSpPr/>
          <p:nvPr/>
        </p:nvSpPr>
        <p:spPr>
          <a:xfrm>
            <a:off x="-1922" y="2683379"/>
            <a:ext cx="12192000" cy="3555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2B41930-D7DC-4587-A6D7-F6694896A33D}"/>
              </a:ext>
            </a:extLst>
          </p:cNvPr>
          <p:cNvSpPr txBox="1"/>
          <p:nvPr/>
        </p:nvSpPr>
        <p:spPr>
          <a:xfrm>
            <a:off x="1795046" y="1457254"/>
            <a:ext cx="102558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Une entreprise responsable, nous sommes signataire :</a:t>
            </a:r>
          </a:p>
          <a:p>
            <a:endParaRPr lang="fr-FR" sz="900" dirty="0"/>
          </a:p>
          <a:p>
            <a:pPr marL="285750" indent="-285750">
              <a:buFontTx/>
              <a:buChar char="-"/>
            </a:pPr>
            <a:r>
              <a:rPr lang="fr-FR" sz="1400" dirty="0"/>
              <a:t>de la Charte de la Diversité en Entreprise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Et Partenaire de la Défense Nationale</a:t>
            </a:r>
            <a:endParaRPr lang="fr-FR" sz="1100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776947D-92EE-4733-AE93-36BF749A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AutoShape 2" descr="Résultat de recherche d'images pour &quot;lampe numerell&quot;">
            <a:extLst>
              <a:ext uri="{FF2B5EF4-FFF2-40B4-BE49-F238E27FC236}">
                <a16:creationId xmlns:a16="http://schemas.microsoft.com/office/drawing/2014/main" id="{232AD55F-A113-4734-BAB6-0B4876308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5478" y="3110820"/>
            <a:ext cx="1326022" cy="13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Image 26" descr="Résultat de recherche d'images pour &quot;charte de la diversité&quot;">
            <a:extLst>
              <a:ext uri="{FF2B5EF4-FFF2-40B4-BE49-F238E27FC236}">
                <a16:creationId xmlns:a16="http://schemas.microsoft.com/office/drawing/2014/main" id="{0ED73600-E4CB-49EE-9180-23E64860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5" y="2671688"/>
            <a:ext cx="4115601" cy="350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C7C85C-5E9C-494D-9384-6610759AD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0" y="2613387"/>
            <a:ext cx="4115601" cy="3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76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Grand écran</PresentationFormat>
  <Paragraphs>47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Alexis Bold Italic</vt:lpstr>
      <vt:lpstr>Alexis Expanded Italic</vt:lpstr>
      <vt:lpstr>Arial</vt:lpstr>
      <vt:lpstr>Calibri</vt:lpstr>
      <vt:lpstr>Calibri Light</vt:lpstr>
      <vt:lpstr>Lucida Sans Unicode</vt:lpstr>
      <vt:lpstr>Merriweather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Coulson</dc:creator>
  <cp:lastModifiedBy>Sandra SERRE</cp:lastModifiedBy>
  <cp:revision>646</cp:revision>
  <cp:lastPrinted>2017-11-20T16:35:43Z</cp:lastPrinted>
  <dcterms:created xsi:type="dcterms:W3CDTF">2015-11-30T14:00:03Z</dcterms:created>
  <dcterms:modified xsi:type="dcterms:W3CDTF">2018-01-10T13:53:58Z</dcterms:modified>
</cp:coreProperties>
</file>